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50" d="100"/>
          <a:sy n="50" d="100"/>
        </p:scale>
        <p:origin x="-127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2DE3222-B754-4B4B-9203-E3C7E6C5582B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3A2A686-2091-4536-9D65-594A9EFC6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Wizard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Chapter 11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Rock Star!</a:t>
            </a:r>
            <a:endParaRPr lang="en-US" dirty="0"/>
          </a:p>
        </p:txBody>
      </p:sp>
      <p:pic>
        <p:nvPicPr>
          <p:cNvPr id="4" name="Content Placeholder 3" descr="Rock Star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352800" y="2362200"/>
            <a:ext cx="2557303" cy="392779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ctr"/>
            <a:r>
              <a:rPr lang="en-US" b="0" dirty="0" smtClean="0"/>
              <a:t>Number system in which place values are powers of ten.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smtClean="0">
                <a:hlinkClick r:id="rId2" action="ppaction://hlinksldjump"/>
              </a:rPr>
              <a:t>Landmark Numbers 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smtClean="0">
                <a:hlinkClick r:id="rId3" action="ppaction://hlinksldjump"/>
              </a:rPr>
              <a:t>Base-10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smtClean="0">
                <a:hlinkClick r:id="rId2" action="ppaction://hlinksldjump"/>
              </a:rPr>
              <a:t>10-Frame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smtClean="0">
                <a:hlinkClick r:id="rId2" action="ppaction://hlinksldjump"/>
              </a:rPr>
              <a:t>Place Value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Kiss your brain </a:t>
            </a:r>
            <a:endParaRPr lang="en-US" dirty="0"/>
          </a:p>
        </p:txBody>
      </p:sp>
      <p:pic>
        <p:nvPicPr>
          <p:cNvPr id="4" name="Content Placeholder 3" descr="Kiss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71800" y="2514600"/>
            <a:ext cx="3092997" cy="364585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Oh my stars... </a:t>
            </a:r>
            <a:endParaRPr lang="en-US" dirty="0"/>
          </a:p>
        </p:txBody>
      </p:sp>
      <p:pic>
        <p:nvPicPr>
          <p:cNvPr id="4" name="Content Placeholder 3" descr="Sad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00400" y="2133600"/>
            <a:ext cx="2682240" cy="399420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0" dirty="0" smtClean="0"/>
              <a:t>Children count by ones and are unable to group things together in small groups of 5 or 10. Do not have a clear understanding that there are 10 ones in a group of 10.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smtClean="0">
                <a:hlinkClick r:id="rId2" action="ppaction://hlinksldjump"/>
              </a:rPr>
              <a:t>Grouping Model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smtClean="0">
                <a:hlinkClick r:id="rId2" action="ppaction://hlinksldjump"/>
              </a:rPr>
              <a:t>Non-proportional Model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smtClean="0">
                <a:hlinkClick r:id="rId3" action="ppaction://hlinksldjump"/>
              </a:rPr>
              <a:t>Counting by Ones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smtClean="0">
                <a:hlinkClick r:id="rId2" action="ppaction://hlinksldjump"/>
              </a:rPr>
              <a:t>Written Symbols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Way to go!</a:t>
            </a:r>
            <a:endParaRPr lang="en-US" dirty="0"/>
          </a:p>
        </p:txBody>
      </p:sp>
      <p:pic>
        <p:nvPicPr>
          <p:cNvPr id="4" name="Content Placeholder 3" descr="Way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71800" y="2286000"/>
            <a:ext cx="2895600" cy="364845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 you sure?</a:t>
            </a:r>
            <a:endParaRPr lang="en-US" dirty="0"/>
          </a:p>
        </p:txBody>
      </p:sp>
      <p:pic>
        <p:nvPicPr>
          <p:cNvPr id="4" name="Content Placeholder 3" descr="Are you sure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19400" y="2286000"/>
            <a:ext cx="3524249" cy="402771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Grouping things together in groups of 10 and to count a whole. For example: 10, 20, 30, 40, 41, 42, 43...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smtClean="0">
                <a:hlinkClick r:id="rId2" action="ppaction://hlinksldjump"/>
              </a:rPr>
              <a:t>Counting by 10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smtClean="0">
                <a:hlinkClick r:id="rId3" action="ppaction://hlinksldjump"/>
              </a:rPr>
              <a:t>Trading Model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smtClean="0">
                <a:hlinkClick r:id="rId3" action="ppaction://hlinksldjump"/>
              </a:rPr>
              <a:t>Grouping Model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smtClean="0">
                <a:hlinkClick r:id="rId3" action="ppaction://hlinksldjump"/>
              </a:rPr>
              <a:t>Landmark Number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Awesome!</a:t>
            </a:r>
            <a:endParaRPr lang="en-US" dirty="0"/>
          </a:p>
        </p:txBody>
      </p:sp>
      <p:pic>
        <p:nvPicPr>
          <p:cNvPr id="4" name="Content Placeholder 3" descr="Awesome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0800" y="2971800"/>
            <a:ext cx="4253013" cy="253714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 Back… </a:t>
            </a:r>
            <a:endParaRPr lang="en-US" dirty="0"/>
          </a:p>
        </p:txBody>
      </p:sp>
      <p:pic>
        <p:nvPicPr>
          <p:cNvPr id="4" name="Content Placeholder 3" descr="Back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7400" y="2667000"/>
            <a:ext cx="5374362" cy="262858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The value of a digit based on its position within a number.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600" dirty="0" smtClean="0"/>
              <a:t>A. </a:t>
            </a:r>
            <a:r>
              <a:rPr lang="en-US" sz="3600" dirty="0" smtClean="0">
                <a:hlinkClick r:id="rId2" action="ppaction://hlinksldjump"/>
              </a:rPr>
              <a:t>Decimal Numeration</a:t>
            </a:r>
            <a:r>
              <a:rPr lang="en-US" sz="3600" dirty="0" smtClean="0"/>
              <a:t>	</a:t>
            </a:r>
          </a:p>
          <a:p>
            <a:r>
              <a:rPr lang="en-US" sz="3600" dirty="0" smtClean="0"/>
              <a:t>B. </a:t>
            </a:r>
            <a:r>
              <a:rPr lang="en-US" sz="3600" dirty="0" smtClean="0">
                <a:hlinkClick r:id="rId3" action="ppaction://hlinksldjump"/>
              </a:rPr>
              <a:t>Place Value </a:t>
            </a:r>
            <a:endParaRPr lang="en-US" sz="3600" dirty="0" smtClean="0"/>
          </a:p>
          <a:p>
            <a:r>
              <a:rPr lang="en-US" sz="3600" dirty="0" smtClean="0"/>
              <a:t>C. </a:t>
            </a:r>
            <a:r>
              <a:rPr lang="en-US" sz="3600" dirty="0" smtClean="0">
                <a:hlinkClick r:id="rId2" action="ppaction://hlinksldjump"/>
              </a:rPr>
              <a:t>Base 10</a:t>
            </a:r>
            <a:endParaRPr lang="en-US" sz="3600" dirty="0" smtClean="0"/>
          </a:p>
          <a:p>
            <a:r>
              <a:rPr lang="en-US" sz="3600" dirty="0" smtClean="0"/>
              <a:t>D. </a:t>
            </a:r>
            <a:r>
              <a:rPr lang="en-US" sz="3600" dirty="0" smtClean="0">
                <a:hlinkClick r:id="rId2" action="ppaction://hlinksldjump"/>
              </a:rPr>
              <a:t>Landmark Number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Models that most clearly reflect the relationships of ones, ten, and hundreds are those for which the ten can actually be made or grouped from the singles. Example: beans or counters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smtClean="0">
                <a:hlinkClick r:id="rId2" action="ppaction://hlinksldjump"/>
              </a:rPr>
              <a:t>Equivalent Representation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smtClean="0">
                <a:hlinkClick r:id="rId2" action="ppaction://hlinksldjump"/>
              </a:rPr>
              <a:t>Trading Models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smtClean="0">
                <a:hlinkClick r:id="rId3" action="ppaction://hlinksldjump"/>
              </a:rPr>
              <a:t>Groupable Models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smtClean="0">
                <a:hlinkClick r:id="rId2" action="ppaction://hlinksldjump"/>
              </a:rPr>
              <a:t>Landmark Numbers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Fantastic!</a:t>
            </a:r>
            <a:endParaRPr lang="en-US" dirty="0"/>
          </a:p>
        </p:txBody>
      </p:sp>
      <p:pic>
        <p:nvPicPr>
          <p:cNvPr id="4" name="Content Placeholder 3" descr="Fantast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057400"/>
            <a:ext cx="4396463" cy="4495482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Wrong</a:t>
            </a:r>
            <a:endParaRPr lang="en-US" dirty="0"/>
          </a:p>
        </p:txBody>
      </p:sp>
      <p:pic>
        <p:nvPicPr>
          <p:cNvPr id="4" name="Content Placeholder 3" descr="wrong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81200" y="2362200"/>
            <a:ext cx="5263067" cy="3489642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Can be used by students who no longer need to understand how ten units makes a "ten" or by some students who need to return to place-value concepts as they struggle with more advanced calculations. Example: Money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smtClean="0">
                <a:hlinkClick r:id="rId2" action="ppaction://hlinksldjump"/>
              </a:rPr>
              <a:t>Trading Model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smtClean="0">
                <a:hlinkClick r:id="rId3" action="ppaction://hlinksldjump"/>
              </a:rPr>
              <a:t>Non-Proportional Models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smtClean="0">
                <a:hlinkClick r:id="rId2" action="ppaction://hlinksldjump"/>
              </a:rPr>
              <a:t>Groupable Model </a:t>
            </a:r>
            <a:endParaRPr lang="en-US" dirty="0" smtClean="0"/>
          </a:p>
          <a:p>
            <a:r>
              <a:rPr lang="en-US" dirty="0" smtClean="0"/>
              <a:t>D.  </a:t>
            </a:r>
            <a:r>
              <a:rPr lang="en-US" dirty="0" smtClean="0">
                <a:hlinkClick r:id="rId2" action="ppaction://hlinksldjump"/>
              </a:rPr>
              <a:t>Equivalent Representation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Job!</a:t>
            </a:r>
            <a:endParaRPr lang="en-US" dirty="0"/>
          </a:p>
        </p:txBody>
      </p:sp>
      <p:pic>
        <p:nvPicPr>
          <p:cNvPr id="4" name="Content Placeholder 3" descr="Great Jo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2057400"/>
            <a:ext cx="3528385" cy="417925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Think a little harder…</a:t>
            </a:r>
            <a:endParaRPr lang="en-US" dirty="0"/>
          </a:p>
        </p:txBody>
      </p:sp>
      <p:pic>
        <p:nvPicPr>
          <p:cNvPr id="4" name="Content Placeholder 3" descr="THinking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4600" y="2590800"/>
            <a:ext cx="4274282" cy="3230562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Wizard Time is Up</a:t>
            </a:r>
            <a:endParaRPr lang="en-US" dirty="0"/>
          </a:p>
        </p:txBody>
      </p:sp>
      <p:pic>
        <p:nvPicPr>
          <p:cNvPr id="7" name="Picture 6" descr="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2895600"/>
            <a:ext cx="3405636" cy="34823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Try Again…</a:t>
            </a:r>
            <a:endParaRPr lang="en-US" dirty="0"/>
          </a:p>
        </p:txBody>
      </p:sp>
      <p:pic>
        <p:nvPicPr>
          <p:cNvPr id="4" name="Content Placeholder 3" descr="thumbs d 2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19400" y="2438400"/>
            <a:ext cx="2807970" cy="364893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Wonderful!</a:t>
            </a:r>
            <a:endParaRPr lang="en-US" dirty="0"/>
          </a:p>
        </p:txBody>
      </p:sp>
      <p:pic>
        <p:nvPicPr>
          <p:cNvPr id="4" name="Content Placeholder 3" descr="Thumbs up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0" y="2133600"/>
            <a:ext cx="2849880" cy="406259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Natural numbers “counting numbers” and zero; 0, 1, 2, 3...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5638800" cy="3951288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3200" dirty="0" smtClean="0"/>
          </a:p>
          <a:p>
            <a:r>
              <a:rPr lang="en-US" sz="4000" dirty="0" smtClean="0"/>
              <a:t>A. </a:t>
            </a:r>
            <a:r>
              <a:rPr lang="en-US" sz="4000" dirty="0" smtClean="0">
                <a:hlinkClick r:id="rId2" action="ppaction://hlinksldjump"/>
              </a:rPr>
              <a:t>Whole Numbers </a:t>
            </a:r>
            <a:endParaRPr lang="en-US" sz="4000" dirty="0" smtClean="0"/>
          </a:p>
          <a:p>
            <a:r>
              <a:rPr lang="en-US" sz="4000" dirty="0" smtClean="0"/>
              <a:t>B. </a:t>
            </a:r>
            <a:r>
              <a:rPr lang="en-US" sz="4000" dirty="0" smtClean="0">
                <a:hlinkClick r:id="rId3" action="ppaction://hlinksldjump"/>
              </a:rPr>
              <a:t>Integers</a:t>
            </a:r>
            <a:endParaRPr lang="en-US" sz="4000" dirty="0" smtClean="0"/>
          </a:p>
          <a:p>
            <a:r>
              <a:rPr lang="en-US" sz="4000" dirty="0" smtClean="0"/>
              <a:t>C. </a:t>
            </a:r>
            <a:r>
              <a:rPr lang="en-US" sz="4000" dirty="0" smtClean="0">
                <a:hlinkClick r:id="rId3" action="ppaction://hlinksldjump"/>
              </a:rPr>
              <a:t>Fractions</a:t>
            </a:r>
            <a:endParaRPr lang="en-US" sz="4000" dirty="0" smtClean="0"/>
          </a:p>
          <a:p>
            <a:r>
              <a:rPr lang="en-US" sz="4000" dirty="0" smtClean="0"/>
              <a:t>D. </a:t>
            </a:r>
            <a:r>
              <a:rPr lang="en-US" sz="4000" dirty="0" smtClean="0">
                <a:hlinkClick r:id="rId3" action="ppaction://hlinksldjump"/>
              </a:rPr>
              <a:t>10-Frame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Super!</a:t>
            </a:r>
            <a:endParaRPr lang="en-US" dirty="0"/>
          </a:p>
        </p:txBody>
      </p:sp>
      <p:pic>
        <p:nvPicPr>
          <p:cNvPr id="4" name="Content Placeholder 3" descr="Super!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667000"/>
            <a:ext cx="4307880" cy="322675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Whoops!</a:t>
            </a:r>
            <a:endParaRPr lang="en-US" dirty="0"/>
          </a:p>
        </p:txBody>
      </p:sp>
      <p:pic>
        <p:nvPicPr>
          <p:cNvPr id="4" name="Content Placeholder 3" descr="Whoops!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667000"/>
            <a:ext cx="4404360" cy="338929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/>
              <a:t>A virtual manipulative that is organized into 10 boxes, it is easy to see the relationship between 10 and another number.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smtClean="0">
                <a:hlinkClick r:id="rId2" action="ppaction://hlinksldjump"/>
              </a:rPr>
              <a:t>10-Frame</a:t>
            </a: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smtClean="0">
                <a:hlinkClick r:id="rId3" action="ppaction://hlinksldjump"/>
              </a:rPr>
              <a:t>Trading Models</a:t>
            </a:r>
            <a:endParaRPr lang="en-US" dirty="0" smtClean="0"/>
          </a:p>
          <a:p>
            <a:r>
              <a:rPr lang="en-US" dirty="0" smtClean="0"/>
              <a:t>C. </a:t>
            </a:r>
            <a:r>
              <a:rPr lang="en-US" dirty="0" smtClean="0">
                <a:hlinkClick r:id="rId3" action="ppaction://hlinksldjump"/>
              </a:rPr>
              <a:t>Unitary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smtClean="0">
                <a:hlinkClick r:id="rId3" action="ppaction://hlinksldjump"/>
              </a:rPr>
              <a:t>Number Sense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What’s that..?</a:t>
            </a:r>
            <a:endParaRPr lang="en-US" dirty="0"/>
          </a:p>
        </p:txBody>
      </p:sp>
      <p:pic>
        <p:nvPicPr>
          <p:cNvPr id="4" name="Content Placeholder 3" descr="Whats that.jpg">
            <a:hlinkClick r:id="" action="ppaction://noaction"/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209800"/>
            <a:ext cx="2887830" cy="385540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63</TotalTime>
  <Words>371</Words>
  <Application>Microsoft Office PowerPoint</Application>
  <PresentationFormat>On-screen Show (4:3)</PresentationFormat>
  <Paragraphs>70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Module</vt:lpstr>
      <vt:lpstr>Word Wizard  </vt:lpstr>
      <vt:lpstr>The value of a digit based on its position within a number.</vt:lpstr>
      <vt:lpstr>Try Again…</vt:lpstr>
      <vt:lpstr>Wonderful!</vt:lpstr>
      <vt:lpstr>Natural numbers “counting numbers” and zero; 0, 1, 2, 3...</vt:lpstr>
      <vt:lpstr>Super!</vt:lpstr>
      <vt:lpstr>Whoops!</vt:lpstr>
      <vt:lpstr>A virtual manipulative that is organized into 10 boxes, it is easy to see the relationship between 10 and another number. </vt:lpstr>
      <vt:lpstr>What’s that..?</vt:lpstr>
      <vt:lpstr>Rock Star!</vt:lpstr>
      <vt:lpstr>Number system in which place values are powers of ten.</vt:lpstr>
      <vt:lpstr>Kiss your brain </vt:lpstr>
      <vt:lpstr>Oh my stars... </vt:lpstr>
      <vt:lpstr>Children count by ones and are unable to group things together in small groups of 5 or 10. Do not have a clear understanding that there are 10 ones in a group of 10.</vt:lpstr>
      <vt:lpstr>Way to go!</vt:lpstr>
      <vt:lpstr>Are you sure?</vt:lpstr>
      <vt:lpstr>Grouping things together in groups of 10 and to count a whole. For example: 10, 20, 30, 40, 41, 42, 43...</vt:lpstr>
      <vt:lpstr>Awesome!</vt:lpstr>
      <vt:lpstr>Go Back… </vt:lpstr>
      <vt:lpstr>Models that most clearly reflect the relationships of ones, ten, and hundreds are those for which the ten can actually be made or grouped from the singles. Example: beans or counters</vt:lpstr>
      <vt:lpstr>Fantastic!</vt:lpstr>
      <vt:lpstr>Wrong</vt:lpstr>
      <vt:lpstr>Can be used by students who no longer need to understand how ten units makes a "ten" or by some students who need to return to place-value concepts as they struggle with more advanced calculations. Example: Money</vt:lpstr>
      <vt:lpstr>Great Job!</vt:lpstr>
      <vt:lpstr>Think a little harder…</vt:lpstr>
      <vt:lpstr>Wizard Time is 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Wizard</dc:title>
  <dc:creator>Haven Brooke</dc:creator>
  <cp:lastModifiedBy>Haven Brooke</cp:lastModifiedBy>
  <cp:revision>8</cp:revision>
  <dcterms:created xsi:type="dcterms:W3CDTF">2012-01-25T03:21:49Z</dcterms:created>
  <dcterms:modified xsi:type="dcterms:W3CDTF">2012-01-25T04:27:29Z</dcterms:modified>
</cp:coreProperties>
</file>